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81" r:id="rId4"/>
    <p:sldId id="282" r:id="rId5"/>
    <p:sldId id="287" r:id="rId6"/>
    <p:sldId id="283" r:id="rId7"/>
    <p:sldId id="288" r:id="rId8"/>
    <p:sldId id="284" r:id="rId9"/>
    <p:sldId id="285" r:id="rId10"/>
    <p:sldId id="286" r:id="rId11"/>
    <p:sldId id="28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696" autoAdjust="0"/>
  </p:normalViewPr>
  <p:slideViewPr>
    <p:cSldViewPr snapToGrid="0">
      <p:cViewPr varScale="1">
        <p:scale>
          <a:sx n="77" d="100"/>
          <a:sy n="77" d="100"/>
        </p:scale>
        <p:origin x="1324" y="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63627c345c3f3e/Desktop/SCM518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63627c345c3f3e/Desktop/SCM518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63627c345c3f3e/Desktop/SCM518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863627c345c3f3e/Desktop/SCM518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Sheet1!$A$18</c:f>
              <c:strCache>
                <c:ptCount val="1"/>
                <c:pt idx="0">
                  <c:v>Stamping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A5D-4611-863C-246FE6C2B9E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A5D-4611-863C-246FE6C2B9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Sheet1!$B$17:$C$17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Sheet1!$B$18:$C$18</c:f>
              <c:numCache>
                <c:formatCode>0.00%</c:formatCode>
                <c:ptCount val="2"/>
                <c:pt idx="0">
                  <c:v>0.222</c:v>
                </c:pt>
                <c:pt idx="1">
                  <c:v>0.77800000000000002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5D-4611-863C-246FE6C2B9EC}"/>
            </c:ext>
          </c:extLst>
        </c:ser>
        <c:ser>
          <c:idx val="1"/>
          <c:order val="1"/>
          <c:tx>
            <c:strRef>
              <c:f>Sheet1!$A$19</c:f>
              <c:strCache>
                <c:ptCount val="1"/>
                <c:pt idx="0">
                  <c:v>Forming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4A5D-4611-863C-246FE6C2B9E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4A5D-4611-863C-246FE6C2B9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Sheet1!$B$17:$C$17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Sheet1!$B$19:$C$19</c:f>
              <c:numCache>
                <c:formatCode>0.00%</c:formatCode>
                <c:ptCount val="2"/>
                <c:pt idx="0">
                  <c:v>0.125</c:v>
                </c:pt>
                <c:pt idx="1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A5D-4611-863C-246FE6C2B9EC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Sheet2!$A$5</c:f>
              <c:strCache>
                <c:ptCount val="1"/>
                <c:pt idx="0">
                  <c:v>Stamping</c:v>
                </c:pt>
              </c:strCache>
            </c:strRef>
          </c:tx>
          <c:cat>
            <c:strRef>
              <c:f>Sheet2!$B$1:$C$1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Sheet2!$B$5:$C$5</c:f>
            </c:numRef>
          </c:val>
          <c:extLst>
            <c:ext xmlns:c16="http://schemas.microsoft.com/office/drawing/2014/chart" uri="{C3380CC4-5D6E-409C-BE32-E72D297353CC}">
              <c16:uniqueId val="{00000000-C667-4B6E-8F7A-53C25EFF04A5}"/>
            </c:ext>
          </c:extLst>
        </c:ser>
        <c:ser>
          <c:idx val="1"/>
          <c:order val="1"/>
          <c:tx>
            <c:strRef>
              <c:f>Sheet2!$A$6</c:f>
              <c:strCache>
                <c:ptCount val="1"/>
                <c:pt idx="0">
                  <c:v>Forming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C667-4B6E-8F7A-53C25EFF04A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C667-4B6E-8F7A-53C25EFF04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Sheet2!$B$1:$C$1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Sheet2!$B$6:$C$6</c:f>
              <c:numCache>
                <c:formatCode>0.00%</c:formatCode>
                <c:ptCount val="2"/>
                <c:pt idx="0">
                  <c:v>0.125</c:v>
                </c:pt>
                <c:pt idx="1">
                  <c:v>0.875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667-4B6E-8F7A-53C25EFF04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Total Cost vs  Selling Price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Unit Seling price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Sheet2!$B$1:$C$1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Sheet2!$B$2:$C$2</c:f>
              <c:numCache>
                <c:formatCode>_-[$$-409]* #,##0.00_ ;_-[$$-409]* \-#,##0.00\ ;_-[$$-409]* "-"??_ ;_-@_ </c:formatCode>
                <c:ptCount val="2"/>
                <c:pt idx="0">
                  <c:v>1800</c:v>
                </c:pt>
                <c:pt idx="1">
                  <c:v>2100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7D-493C-9A2B-AE0C78E96C60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Total cost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Sheet2!$B$1:$C$1</c:f>
              <c:strCache>
                <c:ptCount val="2"/>
                <c:pt idx="0">
                  <c:v>Model S</c:v>
                </c:pt>
                <c:pt idx="1">
                  <c:v>Model LX</c:v>
                </c:pt>
              </c:strCache>
            </c:strRef>
          </c:cat>
          <c:val>
            <c:numRef>
              <c:f>Sheet2!$B$3:$C$3</c:f>
              <c:numCache>
                <c:formatCode>_-[$$-409]* #,##0.00_ ;_-[$$-409]* \-#,##0.00\ ;_-[$$-409]* "-"??_ ;_-@_ </c:formatCode>
                <c:ptCount val="2"/>
                <c:pt idx="0">
                  <c:v>1839</c:v>
                </c:pt>
                <c:pt idx="1">
                  <c:v>2045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77D-493C-9A2B-AE0C78E96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330804975"/>
        <c:axId val="1330806415"/>
      </c:barChart>
      <c:catAx>
        <c:axId val="1330804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806415"/>
        <c:crosses val="autoZero"/>
        <c:auto val="1"/>
        <c:lblAlgn val="ctr"/>
        <c:lblOffset val="100"/>
        <c:noMultiLvlLbl val="0"/>
      </c:catAx>
      <c:valAx>
        <c:axId val="13308064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0804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Sheet2!$D$8</c:f>
              <c:strCache>
                <c:ptCount val="1"/>
                <c:pt idx="0">
                  <c:v>Total Profit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Sheet2!$A$9:$A$10</c:f>
              <c:strCache>
                <c:ptCount val="2"/>
                <c:pt idx="0">
                  <c:v>Current month</c:v>
                </c:pt>
                <c:pt idx="1">
                  <c:v>Next month </c:v>
                </c:pt>
              </c:strCache>
            </c:strRef>
          </c:cat>
          <c:val>
            <c:numRef>
              <c:f>Sheet2!$D$9:$D$10</c:f>
              <c:numCache>
                <c:formatCode>_-[$$-409]* #,##0.00_ ;_-[$$-409]* \-#,##0.00\ ;_-[$$-409]* "-"??_ ;_-@_ </c:formatCode>
                <c:ptCount val="2"/>
                <c:pt idx="0">
                  <c:v>61400</c:v>
                </c:pt>
                <c:pt idx="1">
                  <c:v>77000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08-4CDA-9CB7-A4A4D9BFB9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19117855"/>
        <c:axId val="1419118335"/>
      </c:barChart>
      <c:catAx>
        <c:axId val="1419117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118335"/>
        <c:crosses val="autoZero"/>
        <c:auto val="1"/>
        <c:lblAlgn val="ctr"/>
        <c:lblOffset val="100"/>
        <c:noMultiLvlLbl val="0"/>
      </c:catAx>
      <c:valAx>
        <c:axId val="1419118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-[$$-409]* #,##0.00_ ;_-[$$-409]* \-#,##0.00\ ;_-[$$-409]* &quot;-&quot;??_ ;_-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9117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2AD2B-CE43-4E69-8E23-1D7B8A59D62B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CE276-5BE9-4FCA-AE1B-E407537F74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83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16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26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1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0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767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387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0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92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95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91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add visuals here of maybe a timeline or some sort of chart for implementation steps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ACE276-5BE9-4FCA-AE1B-E407537F74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60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1ACB-F5B8-469A-98A6-1C5B0E01E0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46F86A-9005-4974-B923-13B569139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A07D1-76A9-4466-81C1-062058616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3C9201-A703-4AE1-92AE-D530C9D16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6401D-4016-4C12-B7ED-547414CF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509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B32E-5EBD-445A-9DBD-4969690BE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6E170A-32D1-487F-8FCB-64EA7DD0F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7DA2D-F4D4-4B1B-805C-BD12A4D08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DD53-6B6C-4583-8F05-54A116046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6D12F-1FFC-45F5-852A-9F9C4B1D0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403FD-F28B-4584-BAC3-BA36619ECF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CC5985-E988-4EE4-816C-077908E6A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32146-4173-4017-9CF9-BFBC5EB9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80191-8295-42F0-A455-CCA2F304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0A47C0-1A4F-497E-A680-1EBD9C91B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39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6DA7-9B58-47E0-A46C-8C0105C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2677D-313E-4313-B362-5405C3F09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53BFF-07C2-4092-8227-28BA795D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FF6AE-F774-465B-AAB4-9BD6F6577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4E1AD-9BC4-4D93-873B-BCB287AD4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32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53D9-B295-4BEB-B4A0-6DE285F5D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10AEF-F82B-44FE-BE80-BBC610F7D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C4BFD-FD84-4783-9097-AC7CA4E4A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1CC00-589C-44E2-A8B3-1610714E2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EB2DE-BB57-4EB4-8838-4A7168F8B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4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B794-3479-4810-A02C-4071DD387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FB87E-2475-4914-A47C-12608EC16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E8757-486D-4F6A-9640-65ACD96E66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9D54F-2277-4048-A836-DC679A12F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A347A-4119-45CA-8FCE-AFC61161B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8C018-3425-4250-95FA-1EF18EBF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546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55259-51E6-4A95-8FE2-0B58214D8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B6DC0-B614-4775-8C01-50744F1E0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4EA70-5971-4A0C-BAE5-B217A3539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FB4FD-5F9F-484F-AAFC-40865E8B3C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B217F-5FCF-4166-8D11-9E651E71C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44BB99-A365-4C8B-9EA8-0C5698AAC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43894-7DD5-429B-9B7A-401FB926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A36A0-F3F2-44C0-BCD9-DDFC21CF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9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BC6D-C604-474C-B69A-2CC37DB3D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3BDDE-2851-43D2-93A1-B4E66949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2BDF6D-C9EC-43F0-9FFE-AD53CB42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DD7F51-0C98-403A-8EE2-EC278631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26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80EEB9-C24F-4D37-BDBA-F3556F07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25EE8-9BCA-4B00-93DB-7AD887E9D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8E654-06F2-47AD-A99B-FFFBB534D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00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D2C71-FA3C-4C6F-9768-A6B2CC58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070E6-8E17-400F-899B-608ADBAF2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24CE7D-39DD-40BA-B6FC-0FFBD4C967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C751B2-B6D4-44F8-B779-3F8C7E76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2318C-41D4-424D-B5B4-FA96A7A9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DE3A3-B2E7-462E-B757-E7333F50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0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50570-A468-4E5D-9279-0D5C2AAC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8FBE4-AA17-488C-BA25-D89B05ED4D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180B5-DBBF-45BD-BAA2-BFBBEC5F39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D6624E-EDA1-4FE2-91B2-47046FF3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C9C784-D807-48CE-AF80-A3FF94A5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C3690-EA6E-4213-80EB-861321B2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98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6FB5C-39ED-433A-8703-E2D55DA6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BC97E-5438-4FCE-AA08-340DC21A2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E42DB-15E3-4ED3-9F69-AA088B31A3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9537F-27C6-4ACD-AA35-0A0CAF38A252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4B247-FC6B-49FD-97D3-911FF5DF6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81471-E3DE-4288-81E8-1BF5DBF92B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D8D72-5D03-4C26-B413-A6A82AC5BD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0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17/06/relationships/model3d" Target="../media/model3d1.glb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17/06/relationships/model3d" Target="../media/model3d2.glb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_want_you_to_create_a_video_of_a_company_called__Shelby_Shelving__433df2">
            <a:hlinkClick r:id="" action="ppaction://media"/>
            <a:extLst>
              <a:ext uri="{FF2B5EF4-FFF2-40B4-BE49-F238E27FC236}">
                <a16:creationId xmlns:a16="http://schemas.microsoft.com/office/drawing/2014/main" id="{50B62BE3-C8AF-455A-A6A0-356B6F788D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B1868381-486C-4119-B92F-8A73EF9D2A48}"/>
              </a:ext>
            </a:extLst>
          </p:cNvPr>
          <p:cNvSpPr/>
          <p:nvPr/>
        </p:nvSpPr>
        <p:spPr>
          <a:xfrm>
            <a:off x="9400674" y="0"/>
            <a:ext cx="2791326" cy="2430379"/>
          </a:xfrm>
          <a:prstGeom prst="foldedCorner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Georgia" panose="02040502050405020303" pitchFamily="18" charset="0"/>
              </a:rPr>
              <a:t>Safaa Almudhffer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Georgia" panose="02040502050405020303" pitchFamily="18" charset="0"/>
              </a:rPr>
              <a:t>Hongxi</a:t>
            </a:r>
            <a:r>
              <a:rPr lang="en-US" dirty="0">
                <a:latin typeface="Georgia" panose="02040502050405020303" pitchFamily="18" charset="0"/>
              </a:rPr>
              <a:t> Zhang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Georgia" panose="02040502050405020303" pitchFamily="18" charset="0"/>
              </a:rPr>
              <a:t>Milan </a:t>
            </a:r>
            <a:r>
              <a:rPr lang="en-US" dirty="0" err="1">
                <a:latin typeface="Georgia" panose="02040502050405020303" pitchFamily="18" charset="0"/>
              </a:rPr>
              <a:t>Paremajalu</a:t>
            </a:r>
            <a:r>
              <a:rPr lang="en-US" dirty="0">
                <a:latin typeface="Georgia" panose="02040502050405020303" pitchFamily="18" charset="0"/>
              </a:rPr>
              <a:t> Suresh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Georgia" panose="02040502050405020303" pitchFamily="18" charset="0"/>
              </a:rPr>
              <a:t>Rutuja</a:t>
            </a:r>
            <a:r>
              <a:rPr lang="en-US" dirty="0">
                <a:latin typeface="Georgia" panose="02040502050405020303" pitchFamily="18" charset="0"/>
              </a:rPr>
              <a:t> Patel</a:t>
            </a: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US" dirty="0" err="1">
                <a:latin typeface="Georgia" panose="02040502050405020303" pitchFamily="18" charset="0"/>
              </a:rPr>
              <a:t>Mamidi</a:t>
            </a:r>
            <a:r>
              <a:rPr lang="en-US" dirty="0">
                <a:latin typeface="Georgia" panose="02040502050405020303" pitchFamily="18" charset="0"/>
              </a:rPr>
              <a:t> Manish Reddy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799020F3-6C7E-4C73-900E-5D89A6B0C6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89584370"/>
                  </p:ext>
                </p:extLst>
              </p:nvPr>
            </p:nvGraphicFramePr>
            <p:xfrm>
              <a:off x="13350253" y="6231313"/>
              <a:ext cx="2766277" cy="4795302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2766277" cy="4795302"/>
                    </a:xfrm>
                    <a:prstGeom prst="rect">
                      <a:avLst/>
                    </a:prstGeom>
                  </am3d:spPr>
                  <am3d:camera>
                    <am3d:pos x="0" y="0" z="539971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7180" d="1000000"/>
                    <am3d:preTrans dx="-350" dy="-17982039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089542" ay="1107761" az="35581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799020F3-6C7E-4C73-900E-5D89A6B0C6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350253" y="6231313"/>
                <a:ext cx="2766277" cy="47953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172125E-01B1-44D9-A1E6-25BD7D3D29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8249717"/>
                  </p:ext>
                </p:extLst>
              </p:nvPr>
            </p:nvGraphicFramePr>
            <p:xfrm rot="21327030">
              <a:off x="13999422" y="-254763"/>
              <a:ext cx="1911641" cy="4665597"/>
            </p:xfrm>
            <a:graphic>
              <a:graphicData uri="http://schemas.microsoft.com/office/drawing/2017/model3d">
                <am3d:model3d r:embed="rId8">
                  <am3d:spPr>
                    <a:xfrm rot="21327030">
                      <a:off x="0" y="0"/>
                      <a:ext cx="1911641" cy="4665597"/>
                    </a:xfrm>
                    <a:prstGeom prst="rect">
                      <a:avLst/>
                    </a:prstGeom>
                  </am3d:spPr>
                  <am3d:camera>
                    <am3d:pos x="0" y="0" z="57863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8" d="1000000"/>
                    <am3d:preTrans dx="-11765338" dy="-18000000" dz="-5025612"/>
                    <am3d:scale>
                      <am3d:sx n="1000000" d="1000000"/>
                      <am3d:sy n="1000000" d="1000000"/>
                      <am3d:sz n="1000000" d="1000000"/>
                    </am3d:scale>
                    <am3d:rot ax="2704608" ay="-4394625" az="-263004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700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172125E-01B1-44D9-A1E6-25BD7D3D29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327030">
                <a:off x="13999422" y="-254763"/>
                <a:ext cx="1911641" cy="466559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90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06542" y="168291"/>
            <a:ext cx="1177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Conclusion and 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864896"/>
            <a:ext cx="65451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Summary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The optimized production plan generates a maximum profit contribution of $77,000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Recommendations focus on prioritizing Model LX production and reducing fixed costs or discontinuing the production of Model S as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206542" y="5096870"/>
            <a:ext cx="60639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Next Steps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Implement the optimal production plan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Conduct follow-up analysis to explore cost-saving measures and strategic pricing for Model 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2C336EC-E14D-3444-77EF-111F572BB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6288331"/>
              </p:ext>
            </p:extLst>
          </p:nvPr>
        </p:nvGraphicFramePr>
        <p:xfrm>
          <a:off x="6847974" y="3067742"/>
          <a:ext cx="4419600" cy="2567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73844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1F2B6-1096-4F69-B31A-2975938D6634}"/>
              </a:ext>
            </a:extLst>
          </p:cNvPr>
          <p:cNvSpPr txBox="1"/>
          <p:nvPr/>
        </p:nvSpPr>
        <p:spPr>
          <a:xfrm>
            <a:off x="3865418" y="2518757"/>
            <a:ext cx="43143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Georgia" panose="02040502050405020303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1894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739614" y="182880"/>
            <a:ext cx="671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Shelby Shelving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B8A3C6A-6C55-42D2-8CC0-A7E54AE69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7105141"/>
                  </p:ext>
                </p:extLst>
              </p:nvPr>
            </p:nvGraphicFramePr>
            <p:xfrm>
              <a:off x="9526343" y="2236123"/>
              <a:ext cx="2467302" cy="416492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467302" cy="4164927"/>
                    </a:xfrm>
                    <a:prstGeom prst="rect">
                      <a:avLst/>
                    </a:prstGeom>
                  </am3d:spPr>
                  <am3d:camera>
                    <am3d:pos x="0" y="0" z="539971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7180" d="1000000"/>
                    <am3d:preTrans dx="-350" dy="-17982039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1811145" ay="-2006187" az="-106627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5855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B8A3C6A-6C55-42D2-8CC0-A7E54AE69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6343" y="2236123"/>
                <a:ext cx="2467302" cy="416492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517358" y="2430380"/>
            <a:ext cx="60639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Shelby Shelving manufactures two types of shelves: Model S (standard) and model LX (heavy-duty)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The company faces challenges in maximizing profitability due to production constraints and cost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The goal of this project: Use linear programming (LP) to optimize production levels for both models to maximize profit contribution</a:t>
            </a:r>
          </a:p>
          <a:p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42B79AA-6389-467F-B594-8123BAE096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000464"/>
                  </p:ext>
                </p:extLst>
              </p:nvPr>
            </p:nvGraphicFramePr>
            <p:xfrm rot="21327030">
              <a:off x="6420121" y="2215825"/>
              <a:ext cx="3021734" cy="4346299"/>
            </p:xfrm>
            <a:graphic>
              <a:graphicData uri="http://schemas.microsoft.com/office/drawing/2017/model3d">
                <am3d:model3d r:embed="rId5">
                  <am3d:spPr>
                    <a:xfrm rot="21327030">
                      <a:off x="0" y="0"/>
                      <a:ext cx="3021734" cy="4346299"/>
                    </a:xfrm>
                    <a:prstGeom prst="rect">
                      <a:avLst/>
                    </a:prstGeom>
                  </am3d:spPr>
                  <am3d:camera>
                    <am3d:pos x="0" y="0" z="57863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8" d="1000000"/>
                    <am3d:preTrans dx="-11765338" dy="-18000000" dz="-5025612"/>
                    <am3d:scale>
                      <am3d:sx n="1000000" d="1000000"/>
                      <am3d:sy n="1000000" d="1000000"/>
                      <am3d:sz n="1000000" d="1000000"/>
                    </am3d:scale>
                    <am3d:rot ax="8620894" ay="-2227634" az="-93644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002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42B79AA-6389-467F-B594-8123BAE096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327030">
                <a:off x="6420121" y="2215825"/>
                <a:ext cx="3021734" cy="434629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BDBE8C4-0536-43DF-8A47-80A74B701E42}"/>
              </a:ext>
            </a:extLst>
          </p:cNvPr>
          <p:cNvSpPr txBox="1"/>
          <p:nvPr/>
        </p:nvSpPr>
        <p:spPr>
          <a:xfrm>
            <a:off x="6851669" y="1667647"/>
            <a:ext cx="107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1914CC-4C5B-4059-8035-3AA7E4745833}"/>
              </a:ext>
            </a:extLst>
          </p:cNvPr>
          <p:cNvSpPr txBox="1"/>
          <p:nvPr/>
        </p:nvSpPr>
        <p:spPr>
          <a:xfrm>
            <a:off x="10220334" y="1482981"/>
            <a:ext cx="1350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LX</a:t>
            </a:r>
          </a:p>
        </p:txBody>
      </p:sp>
    </p:spTree>
    <p:extLst>
      <p:ext uri="{BB962C8B-B14F-4D97-AF65-F5344CB8AC3E}">
        <p14:creationId xmlns:p14="http://schemas.microsoft.com/office/powerpoint/2010/main" val="4064510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212018" y="168291"/>
            <a:ext cx="776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Project Scope &amp; Objectives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0B8A3C6A-6C55-42D2-8CC0-A7E54AE69A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86003532"/>
                  </p:ext>
                </p:extLst>
              </p:nvPr>
            </p:nvGraphicFramePr>
            <p:xfrm>
              <a:off x="-3068921" y="6109888"/>
              <a:ext cx="2853478" cy="501167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853478" cy="5011676"/>
                    </a:xfrm>
                    <a:prstGeom prst="rect">
                      <a:avLst/>
                    </a:prstGeom>
                  </am3d:spPr>
                  <am3d:camera>
                    <am3d:pos x="0" y="0" z="539971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7180" d="1000000"/>
                    <am3d:preTrans dx="-350" dy="-17982039" dz="-1"/>
                    <am3d:scale>
                      <am3d:sx n="1000000" d="1000000"/>
                      <am3d:sy n="1000000" d="1000000"/>
                      <am3d:sz n="1000000" d="1000000"/>
                    </am3d:scale>
                    <am3d:rot ax="2338896" ay="2605092" az="174501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0B8A3C6A-6C55-42D2-8CC0-A7E54AE69A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068921" y="6109888"/>
                <a:ext cx="2853478" cy="5011676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360948" y="1864896"/>
            <a:ext cx="6063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Objective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Maximize profit contribution for Shelby shelving 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360948" y="3168991"/>
            <a:ext cx="68291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Problem Statement: </a:t>
            </a: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Current production plan results in low profitability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S has a loss per unit: selling price ($1,800) &lt; Total cost ($1,839)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LX contributes positively: selling price ($2,100) &gt; Total cost ($2,045)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AADD39-AFA6-45CA-A44E-EDD97B4C91CF}"/>
              </a:ext>
            </a:extLst>
          </p:cNvPr>
          <p:cNvSpPr txBox="1"/>
          <p:nvPr/>
        </p:nvSpPr>
        <p:spPr>
          <a:xfrm>
            <a:off x="360948" y="5212381"/>
            <a:ext cx="606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Scope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Optimize production with machine hour and assembly capacity constraints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Ensure that fixed and variable costs are considered in recommendations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D94FEF4-3D18-4F4D-9214-D63B3D572B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8834150"/>
                  </p:ext>
                </p:extLst>
              </p:nvPr>
            </p:nvGraphicFramePr>
            <p:xfrm rot="21327030">
              <a:off x="12240993" y="4749942"/>
              <a:ext cx="2944471" cy="4433530"/>
            </p:xfrm>
            <a:graphic>
              <a:graphicData uri="http://schemas.microsoft.com/office/drawing/2017/model3d">
                <am3d:model3d r:embed="rId5">
                  <am3d:spPr>
                    <a:xfrm rot="21327030">
                      <a:off x="0" y="0"/>
                      <a:ext cx="2944471" cy="4433530"/>
                    </a:xfrm>
                    <a:prstGeom prst="rect">
                      <a:avLst/>
                    </a:prstGeom>
                  </am3d:spPr>
                  <am3d:camera>
                    <am3d:pos x="0" y="0" z="578636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618" d="1000000"/>
                    <am3d:preTrans dx="-11765338" dy="-18000000" dz="-5025612"/>
                    <am3d:scale>
                      <am3d:sx n="1000000" d="1000000"/>
                      <am3d:sy n="1000000" d="1000000"/>
                      <am3d:sz n="1000000" d="1000000"/>
                    </am3d:scale>
                    <am3d:rot ax="8357735" ay="2568684" az="898130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7002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D94FEF4-3D18-4F4D-9214-D63B3D572B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1327030">
                <a:off x="12240993" y="4749942"/>
                <a:ext cx="2944471" cy="443353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9826331-5F67-43AD-834A-936B3BC097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940" y="1657684"/>
            <a:ext cx="4859136" cy="4778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138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212018" y="168291"/>
            <a:ext cx="776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Data and Constraints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864896"/>
            <a:ext cx="6545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Key Data Points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Stamping and forming machine capacities: 800 hours each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Assembly capacity: 1,900 units for Model S, 1,400 units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Selling price: $1,800 for Model S, $2,100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Variable total costs: $1,839 for Model S, $2,045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Fixed costs: $385,000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359155" y="4819871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Constraints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Machine hours and assembly capacities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Non-negative constraints on production levels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5D5559-6894-49DE-9524-6F8477A121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61" y="3752373"/>
            <a:ext cx="5656358" cy="278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8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212018" y="168291"/>
            <a:ext cx="776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Data and Constraints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864896"/>
            <a:ext cx="65451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Key Data Points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Stamping and forming machine capacities: 800 hours each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Assembly capacity: 1,900 units for Model S, 1,400 units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Selling price: $1,800 for Model S, $2,100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Variable total costs: $1,839 for Model S, $2,045 for Model LX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Fixed costs: $385,000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359155" y="4819871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Constraints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Machine hours and assembly capacities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Non-negative constraints on production levels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55A89E1-D1D4-7458-B688-CFC2841CA59A}"/>
              </a:ext>
            </a:extLst>
          </p:cNvPr>
          <p:cNvGraphicFramePr/>
          <p:nvPr/>
        </p:nvGraphicFramePr>
        <p:xfrm>
          <a:off x="6641432" y="1295877"/>
          <a:ext cx="2827020" cy="187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4008C91-B138-DE9D-864C-6B1FB6BE06CB}"/>
              </a:ext>
            </a:extLst>
          </p:cNvPr>
          <p:cNvGraphicFramePr/>
          <p:nvPr/>
        </p:nvGraphicFramePr>
        <p:xfrm>
          <a:off x="9468452" y="1295877"/>
          <a:ext cx="2529840" cy="1874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8F709B8-EED4-B524-81B4-44BDAE2F3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3658151"/>
              </p:ext>
            </p:extLst>
          </p:nvPr>
        </p:nvGraphicFramePr>
        <p:xfrm>
          <a:off x="6643625" y="3739416"/>
          <a:ext cx="518922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226647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212018" y="168291"/>
            <a:ext cx="776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LP Model Setup and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864896"/>
            <a:ext cx="6545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LP Model Setup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Objective Function: maximize profit contribution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Decision Variables: production quantities of Model S and Model LX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96253" y="3211514"/>
            <a:ext cx="6063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Constraints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Stamping hours: 0.3 x Model S + 0.3 x Model LX ≤ 800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Forming hours: 0.25 x Model S + 0.5 x Model LX ≤ 800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Assembly capacities: Model S ≤ 1,900 LX ≤ 1,400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743-312C-4DF0-87F2-13840B0B8DDA}"/>
              </a:ext>
            </a:extLst>
          </p:cNvPr>
          <p:cNvSpPr txBox="1"/>
          <p:nvPr/>
        </p:nvSpPr>
        <p:spPr>
          <a:xfrm>
            <a:off x="96253" y="5173257"/>
            <a:ext cx="606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Solver Results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Optimal production levels: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S:  0 units (because a loss of $39 per unit)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Model LX: 1,400 units (maximum)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Maximum Profit contribution: $77,000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BAC2C-7AF3-423D-9A67-E0ACB1B45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999" y="4119076"/>
            <a:ext cx="4088892" cy="2613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833025-B81E-4961-9FB8-3C20945BA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804" y="1146618"/>
            <a:ext cx="2999453" cy="2870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EAA62A-C4E8-4DB6-83B0-3F4BE47DE2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86" y="3729618"/>
            <a:ext cx="2196719" cy="7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14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212018" y="168291"/>
            <a:ext cx="7767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LP Model Setup and 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47404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482792"/>
            <a:ext cx="6545179" cy="5488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800"/>
              </a:spcBef>
              <a:spcAft>
                <a:spcPts val="400"/>
              </a:spcAf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LP Model</a:t>
            </a:r>
          </a:p>
          <a:p>
            <a:pPr marL="0" marR="0">
              <a:spcBef>
                <a:spcPts val="800"/>
              </a:spcBef>
              <a:spcAft>
                <a:spcPts val="400"/>
              </a:spcAft>
            </a:pPr>
            <a:endParaRPr lang="en-US" sz="24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Input :</a:t>
            </a:r>
            <a:endParaRPr lang="en-US" sz="18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Index of models (model S &amp; model LX)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j : Index of steps (Stamping &amp; Forging)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H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ij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Hours required on each model for j step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S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Selling price of each model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A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Assembly capacity of each model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T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Total cost of producing each unit of model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 </a:t>
            </a:r>
            <a:endParaRPr lang="en-US" sz="18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Decision Variables:</a:t>
            </a:r>
            <a:endParaRPr lang="en-US" sz="18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: No. of units of model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to produce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 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87373F-D71E-45AA-A018-FA2AF7BF4859}"/>
              </a:ext>
            </a:extLst>
          </p:cNvPr>
          <p:cNvSpPr txBox="1"/>
          <p:nvPr/>
        </p:nvSpPr>
        <p:spPr>
          <a:xfrm>
            <a:off x="6873240" y="2507821"/>
            <a:ext cx="4796443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Objective:</a:t>
            </a:r>
            <a:endParaRPr lang="en-US" sz="18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Max Z =  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Cambria Math" panose="02040503050406030204" pitchFamily="18" charset="0"/>
              </a:rPr>
              <a:t>⅀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(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* S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) -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T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ϵ (1,2)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 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b="1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Constraints:</a:t>
            </a:r>
            <a:endParaRPr lang="en-US" sz="1800" b="1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1.)  </a:t>
            </a:r>
            <a:r>
              <a:rPr lang="en-IN" sz="1800" kern="1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H</a:t>
            </a:r>
            <a:r>
              <a:rPr lang="en-IN" sz="1800" kern="100" baseline="-25000" dirty="0" err="1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ij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≤ 800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2.) 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1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≤  1900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3.) 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2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 ≤  1400</a:t>
            </a:r>
            <a:endParaRPr lang="en-US" sz="1800" kern="100" dirty="0">
              <a:solidFill>
                <a:schemeClr val="bg1"/>
              </a:solidFill>
              <a:effectLst/>
              <a:latin typeface="Georgia" panose="02040502050405020303" pitchFamily="18" charset="0"/>
              <a:ea typeface="Aptos"/>
              <a:cs typeface="Arial" panose="020B0604020202020204" pitchFamily="34" charset="0"/>
            </a:endParaRPr>
          </a:p>
          <a:p>
            <a:pPr marL="0" marR="0" algn="just">
              <a:spcBef>
                <a:spcPts val="0"/>
              </a:spcBef>
              <a:spcAft>
                <a:spcPts val="800"/>
              </a:spcAft>
            </a:pP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4.)  X</a:t>
            </a:r>
            <a:r>
              <a:rPr lang="en-IN" sz="1800" kern="100" baseline="-250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i </a:t>
            </a:r>
            <a:r>
              <a:rPr lang="en-IN" sz="1800" kern="100" dirty="0">
                <a:solidFill>
                  <a:schemeClr val="bg1"/>
                </a:solidFill>
                <a:effectLst/>
                <a:latin typeface="Georgia" panose="02040502050405020303" pitchFamily="18" charset="0"/>
                <a:ea typeface="Aptos"/>
                <a:cs typeface="Arial" panose="020B0604020202020204" pitchFamily="34" charset="0"/>
              </a:rPr>
              <a:t>≥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608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06542" y="168291"/>
            <a:ext cx="1177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Recommendations to Optimize profitability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481550"/>
            <a:ext cx="6545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Optimal Production Plan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Do not produce any Model 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Maximize production of Model LX to 1,400 units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2889584" y="2739904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Cost-Saving opportunities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Consider discontinuing Model S unless pricing or cost reductions make it profitable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743-312C-4DF0-87F2-13840B0B8DDA}"/>
              </a:ext>
            </a:extLst>
          </p:cNvPr>
          <p:cNvSpPr txBox="1"/>
          <p:nvPr/>
        </p:nvSpPr>
        <p:spPr>
          <a:xfrm>
            <a:off x="5921542" y="1633307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Strategic Focus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Prioritize Model LX due to its higher profit per unit and efficient resource usage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E7457-DDAB-49EF-83FC-C9FEB652DF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870" y="3783296"/>
            <a:ext cx="7318546" cy="264506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49344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F74096-637A-4EA4-8273-193AAB5468C7}"/>
              </a:ext>
            </a:extLst>
          </p:cNvPr>
          <p:cNvSpPr txBox="1"/>
          <p:nvPr/>
        </p:nvSpPr>
        <p:spPr>
          <a:xfrm>
            <a:off x="206542" y="168291"/>
            <a:ext cx="117789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Georgia" panose="02040502050405020303" pitchFamily="18" charset="0"/>
              </a:rPr>
              <a:t>Implementation and Monitoring Plan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D8C8A8-84A4-42EF-9239-BF09F5DC587C}"/>
              </a:ext>
            </a:extLst>
          </p:cNvPr>
          <p:cNvSpPr/>
          <p:nvPr/>
        </p:nvSpPr>
        <p:spPr>
          <a:xfrm>
            <a:off x="0" y="1022466"/>
            <a:ext cx="12192000" cy="58355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6437BE-E875-4CFF-884D-8BC302C76742}"/>
              </a:ext>
            </a:extLst>
          </p:cNvPr>
          <p:cNvSpPr txBox="1"/>
          <p:nvPr/>
        </p:nvSpPr>
        <p:spPr>
          <a:xfrm>
            <a:off x="96253" y="1864896"/>
            <a:ext cx="65451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Implementation Plan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Update Monthly production schedules to reflect optimal quantities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Monitor stamping, forming and assembly utilization to ensure constraints are met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90331-820E-47F6-8BA4-1BB6F2F650F3}"/>
              </a:ext>
            </a:extLst>
          </p:cNvPr>
          <p:cNvSpPr txBox="1"/>
          <p:nvPr/>
        </p:nvSpPr>
        <p:spPr>
          <a:xfrm>
            <a:off x="96253" y="3622784"/>
            <a:ext cx="60639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Monitoring: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Track actual profit contribution against solver projections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Regularly evaluate production efficiency, cost, and market demand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875743-312C-4DF0-87F2-13840B0B8DDA}"/>
              </a:ext>
            </a:extLst>
          </p:cNvPr>
          <p:cNvSpPr txBox="1"/>
          <p:nvPr/>
        </p:nvSpPr>
        <p:spPr>
          <a:xfrm>
            <a:off x="96253" y="5173257"/>
            <a:ext cx="60639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Continuous Improvement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Georgia" panose="02040502050405020303" pitchFamily="18" charset="0"/>
              </a:rPr>
              <a:t>Revisit the LP model periodically to adapt to cost changes or market dynamics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27BA34-98C9-4B22-A6C3-E61DF7DCF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06" y="1324754"/>
            <a:ext cx="4523673" cy="52309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035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729</Words>
  <Application>Microsoft Office PowerPoint</Application>
  <PresentationFormat>Widescreen</PresentationFormat>
  <Paragraphs>119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safaa almudhffer</dc:creator>
  <cp:lastModifiedBy>safaa almudhffer</cp:lastModifiedBy>
  <cp:revision>56</cp:revision>
  <dcterms:created xsi:type="dcterms:W3CDTF">2024-11-13T22:33:00Z</dcterms:created>
  <dcterms:modified xsi:type="dcterms:W3CDTF">2024-12-12T03:07:27Z</dcterms:modified>
</cp:coreProperties>
</file>